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PT Sans Narrow"/>
      <p:regular r:id="rId44"/>
      <p:bold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99DB04-47BB-46AF-B9C3-9DB8D78BE85B}">
  <a:tblStyle styleId="{7A99DB04-47BB-46AF-B9C3-9DB8D78BE8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TSansNarrow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OpenSans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aleway-bold.fntdata"/><Relationship Id="rId36" Type="http://schemas.openxmlformats.org/officeDocument/2006/relationships/font" Target="fonts/Raleway-regular.fntdata"/><Relationship Id="rId39" Type="http://schemas.openxmlformats.org/officeDocument/2006/relationships/font" Target="fonts/Raleway-boldItalic.fntdata"/><Relationship Id="rId38" Type="http://schemas.openxmlformats.org/officeDocument/2006/relationships/font" Target="fonts/Raleway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e9f74de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e9f74de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f93aa5fc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f93aa5fc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f93aa5fc1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f93aa5fc1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a754350e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a754350e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e9f74de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e9f74de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e9f74de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e9f74de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a754350e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a754350e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a754350e1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a754350e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e9f74de5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e9f74de5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e9f74de5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e9f74de5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e9f74de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e9f74de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e9f74de5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1e9f74de5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f93aa5fc1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f93aa5fc1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e9f74de5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e9f74de5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a754350e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a754350e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e9f74de5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e9f74de5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e9f74de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e9f74de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e9f74de5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e9f74de5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e9f74de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e9f74de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e9f74de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e9f74de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f93aa5fc1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f93aa5fc1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f93aa5fc1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f93aa5fc1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e9f74de5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e9f74de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e9f74de5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e9f74de5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e9f74de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e9f74de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f93aa5fc1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f93aa5fc1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e9f74de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e9f74de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a754350e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a754350e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11" Type="http://schemas.openxmlformats.org/officeDocument/2006/relationships/image" Target="../media/image34.png"/><Relationship Id="rId10" Type="http://schemas.openxmlformats.org/officeDocument/2006/relationships/image" Target="../media/image35.png"/><Relationship Id="rId12" Type="http://schemas.openxmlformats.org/officeDocument/2006/relationships/image" Target="../media/image36.jpg"/><Relationship Id="rId9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sQzHjw1n7b_WeLSL9qRc8lAKliOTEQ1M/view" TargetMode="External"/><Relationship Id="rId4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ieeexplore.ieee.org/document/10434325" TargetMode="External"/><Relationship Id="rId4" Type="http://schemas.openxmlformats.org/officeDocument/2006/relationships/hyperlink" Target="https://amprius.com/rescue-robots/#:~:text=Ability%20to%20access%20hard-to,victims%20in%20otherwise%20unreachable%20places" TargetMode="External"/><Relationship Id="rId5" Type="http://schemas.openxmlformats.org/officeDocument/2006/relationships/hyperlink" Target="https://www.marketresearchfuture.com/reports/search-and-rescue-robots-market-10599#:~:text=Search%20and%20Rescue%20Robots%20Market%20Size%20was%20valued%20at%20USD,period%20(2024%20%2D%202030)" TargetMode="External"/><Relationship Id="rId6" Type="http://schemas.openxmlformats.org/officeDocument/2006/relationships/hyperlink" Target="https://randomnerdtutorials.com/esp32-cam-video-streaming-face-recognition-arduino-ide/" TargetMode="External"/><Relationship Id="rId7" Type="http://schemas.openxmlformats.org/officeDocument/2006/relationships/hyperlink" Target="https://ieeexplore.ieee.org/document/7041375" TargetMode="External"/><Relationship Id="rId8" Type="http://schemas.openxmlformats.org/officeDocument/2006/relationships/hyperlink" Target="https://groups.csail.mit.edu/robotics-center/public_papers/Posa13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Rescue-feet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312200" y="32127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User Controlled Hexapod with Live stream for rescue operations</a:t>
            </a:r>
            <a:endParaRPr b="1" sz="16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Archit Sharma, Sai Pranay, Samyu Kamtam</a:t>
            </a:r>
            <a:endParaRPr sz="2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9875" cy="44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type="title"/>
          </p:nvPr>
        </p:nvSpPr>
        <p:spPr>
          <a:xfrm>
            <a:off x="343950" y="3795075"/>
            <a:ext cx="43425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circuit diagram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Mathematics for BS2</a:t>
            </a:r>
            <a:endParaRPr sz="2500"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65"/>
              <a:t>Servo control</a:t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65"/>
              <a:t>Speed control:</a:t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65"/>
              <a:t>	If speed*direction = 0 then θ = θ + speed</a:t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465"/>
              <a:t>	If speed*direction = 1 then θ = θ - speed</a:t>
            </a:r>
            <a:endParaRPr sz="1465"/>
          </a:p>
        </p:txBody>
      </p:sp>
      <p:graphicFrame>
        <p:nvGraphicFramePr>
          <p:cNvPr id="173" name="Google Shape;173;p23"/>
          <p:cNvGraphicFramePr/>
          <p:nvPr/>
        </p:nvGraphicFramePr>
        <p:xfrm>
          <a:off x="405500" y="165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{7A99DB04-47BB-46AF-B9C3-9DB8D78BE85B}</a:tableStyleId>
              </a:tblPr>
              <a:tblGrid>
                <a:gridCol w="1168150"/>
                <a:gridCol w="1168150"/>
                <a:gridCol w="1168150"/>
              </a:tblGrid>
              <a:tr h="29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 value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 value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29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θ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29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θn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29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PWM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1000</a:t>
                      </a:r>
                      <a:endParaRPr sz="1600">
                        <a:solidFill>
                          <a:schemeClr val="lt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4811650" y="12860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Squats: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If θ = θmin or θmax then reverse speed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Initialise all legs in same direction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Swagger: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If θ = θmin or θmax then reverse speed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Initialise legs in opposite direction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hexapod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2885400" y="1148850"/>
            <a:ext cx="3373200" cy="28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End </a:t>
            </a:r>
            <a:r>
              <a:rPr b="1" lang="en"/>
              <a:t>Effector</a:t>
            </a:r>
            <a:r>
              <a:rPr b="1" lang="en"/>
              <a:t> Coordinates: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𝑟 = 𝑎₁ + 𝑎₂𝑐𝑜𝑠(𝜃₂)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𝑙𝑜𝑐𝑎𝑙 𝜃 = 𝜃₁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𝛿 𝑧 = 𝑎₂ 𝛿 𝑠𝑖𝑛(𝜃₂)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Joint angle to Servo PWM signal: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𝑃𝑊𝑀 = (450/𝜋)*(𝜃-𝜋/2) +150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50" y="1830075"/>
            <a:ext cx="2556824" cy="21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800" y="1148850"/>
            <a:ext cx="2243800" cy="28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Gait algorithm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4221150" y="1266325"/>
            <a:ext cx="4611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P </a:t>
            </a:r>
            <a:r>
              <a:rPr lang="en"/>
              <a:t>: legs {1, 3, 5}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Group Q</a:t>
            </a:r>
            <a:r>
              <a:rPr lang="en"/>
              <a:t> : legs {0, 2, 4}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	P swing starts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	Q assumes tripod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	Q swing starts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4.	P assumes tripod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49075"/>
            <a:ext cx="3285200" cy="26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3430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Sensors, Actuators and Design 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11700" y="1013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00"/>
              <a:t>Microprocessors: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Arduino uno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BS-2 (Only for power)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Peripherals: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ESP32 with UV2640 cam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Bluetooth Module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400"/>
              <a:t>Actuator: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9g micro servo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Lightweight and compact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Adequate torque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400"/>
          </a:p>
        </p:txBody>
      </p:sp>
      <p:sp>
        <p:nvSpPr>
          <p:cNvPr id="196" name="Google Shape;196;p26"/>
          <p:cNvSpPr txBox="1"/>
          <p:nvPr/>
        </p:nvSpPr>
        <p:spPr>
          <a:xfrm>
            <a:off x="4809875" y="1068425"/>
            <a:ext cx="36144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Design: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control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Keyboard input for robot motion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Laptop to arduino communication over bluetooth module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Hexapod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 DOF 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Stability and flexibility 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ESP32 Camera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 stream of hexapod vision to user over internet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 - Hexapod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1304775" cy="186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491250" y="288100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Lower base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900" y="1017725"/>
            <a:ext cx="1304780" cy="1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1861825" y="288100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Upper</a:t>
            </a:r>
            <a:r>
              <a:rPr lang="en" sz="1100">
                <a:solidFill>
                  <a:schemeClr val="dk2"/>
                </a:solidFill>
              </a:rPr>
              <a:t> base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325" y="1017725"/>
            <a:ext cx="1304775" cy="1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3331263" y="288100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Servo Bracket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539424" y="3392226"/>
            <a:ext cx="1855225" cy="13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1289975" y="3257725"/>
            <a:ext cx="117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Leg Components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126075" y="3695500"/>
            <a:ext cx="1733375" cy="8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0000" y="3408548"/>
            <a:ext cx="1512675" cy="15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52943" y="3319825"/>
            <a:ext cx="1922377" cy="16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4486176" y="1303299"/>
            <a:ext cx="1845950" cy="12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9986" y="4042495"/>
            <a:ext cx="1342525" cy="94861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4961388" y="2809725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Supports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12">
            <a:alphaModFix/>
          </a:blip>
          <a:srcRect b="0" l="0" r="0" t="25958"/>
          <a:stretch/>
        </p:blipFill>
        <p:spPr>
          <a:xfrm>
            <a:off x="6222950" y="1017724"/>
            <a:ext cx="2700902" cy="230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7623825" y="2757825"/>
            <a:ext cx="772500" cy="31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Hexapod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Hexapod integration</a:t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5416" l="29763" r="16926" t="13003"/>
          <a:stretch/>
        </p:blipFill>
        <p:spPr>
          <a:xfrm>
            <a:off x="3189650" y="1362375"/>
            <a:ext cx="2764698" cy="308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/>
        </p:nvSpPr>
        <p:spPr>
          <a:xfrm>
            <a:off x="6402100" y="2164700"/>
            <a:ext cx="7890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BS2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5" name="Google Shape;225;p28"/>
          <p:cNvCxnSpPr>
            <a:stCxn id="224" idx="1"/>
          </p:cNvCxnSpPr>
          <p:nvPr/>
        </p:nvCxnSpPr>
        <p:spPr>
          <a:xfrm flipH="1">
            <a:off x="5359600" y="2349950"/>
            <a:ext cx="1042500" cy="379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8"/>
          <p:cNvSpPr txBox="1"/>
          <p:nvPr/>
        </p:nvSpPr>
        <p:spPr>
          <a:xfrm>
            <a:off x="6292675" y="1473300"/>
            <a:ext cx="14709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ESP32 Camera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7" name="Google Shape;227;p28"/>
          <p:cNvCxnSpPr>
            <a:stCxn id="226" idx="1"/>
          </p:cNvCxnSpPr>
          <p:nvPr/>
        </p:nvCxnSpPr>
        <p:spPr>
          <a:xfrm flipH="1">
            <a:off x="5185975" y="1658550"/>
            <a:ext cx="1106700" cy="881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8"/>
          <p:cNvSpPr txBox="1"/>
          <p:nvPr/>
        </p:nvSpPr>
        <p:spPr>
          <a:xfrm>
            <a:off x="1768925" y="2317175"/>
            <a:ext cx="11466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Arduino uno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28"/>
          <p:cNvCxnSpPr>
            <a:stCxn id="228" idx="3"/>
          </p:cNvCxnSpPr>
          <p:nvPr/>
        </p:nvCxnSpPr>
        <p:spPr>
          <a:xfrm flipH="1" rot="10800000">
            <a:off x="2915525" y="2502125"/>
            <a:ext cx="1363200" cy="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8"/>
          <p:cNvSpPr txBox="1"/>
          <p:nvPr/>
        </p:nvSpPr>
        <p:spPr>
          <a:xfrm>
            <a:off x="2048625" y="3232725"/>
            <a:ext cx="7029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Servos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1" name="Google Shape;231;p28"/>
          <p:cNvCxnSpPr>
            <a:stCxn id="230" idx="3"/>
          </p:cNvCxnSpPr>
          <p:nvPr/>
        </p:nvCxnSpPr>
        <p:spPr>
          <a:xfrm flipH="1" rot="10800000">
            <a:off x="2751525" y="3232725"/>
            <a:ext cx="1111200" cy="153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8"/>
          <p:cNvSpPr txBox="1"/>
          <p:nvPr/>
        </p:nvSpPr>
        <p:spPr>
          <a:xfrm>
            <a:off x="1768925" y="1708825"/>
            <a:ext cx="8451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1561"/>
                </a:solidFill>
                <a:latin typeface="Open Sans"/>
                <a:ea typeface="Open Sans"/>
                <a:cs typeface="Open Sans"/>
                <a:sym typeface="Open Sans"/>
              </a:rPr>
              <a:t>AT-09 BT</a:t>
            </a:r>
            <a:endParaRPr sz="1200">
              <a:solidFill>
                <a:srgbClr val="5615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3" name="Google Shape;233;p28"/>
          <p:cNvCxnSpPr>
            <a:stCxn id="232" idx="3"/>
          </p:cNvCxnSpPr>
          <p:nvPr/>
        </p:nvCxnSpPr>
        <p:spPr>
          <a:xfrm>
            <a:off x="2614025" y="1894075"/>
            <a:ext cx="2320800" cy="42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445025"/>
            <a:ext cx="3999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ESP-32 Camera 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ESP32 runs a lightweight HTTP server to stream images or live video.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multipart MJPEG format to provide a continuous stream in a web browser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Brownout Protection: ESP32 has a brownout detector, which resets the device if power drops below the threshold.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Frame Buffering: Uses PSRAM (if available) to store images before sending them via WiFi.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 Formats: Supports JPEG, RGB565, YUV422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9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(pySerial, pynput) sends movement commands via serial communication over the AT-09 BT module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Arduino initialises the serial </a:t>
            </a:r>
            <a:r>
              <a:rPr lang="en"/>
              <a:t>communication</a:t>
            </a:r>
            <a:r>
              <a:rPr lang="en"/>
              <a:t> (SoftwareSerial) and reads the received data.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data is used for hexapod control.</a:t>
            </a:r>
            <a:endParaRPr/>
          </a:p>
        </p:txBody>
      </p:sp>
      <p:sp>
        <p:nvSpPr>
          <p:cNvPr id="241" name="Google Shape;241;p29"/>
          <p:cNvSpPr txBox="1"/>
          <p:nvPr>
            <p:ph type="title"/>
          </p:nvPr>
        </p:nvSpPr>
        <p:spPr>
          <a:xfrm>
            <a:off x="4832400" y="445025"/>
            <a:ext cx="3999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AT-09 BT module</a:t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302" y="3413875"/>
            <a:ext cx="1925200" cy="15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4">
            <a:alphaModFix/>
          </a:blip>
          <a:srcRect b="13332" l="0" r="0" t="5866"/>
          <a:stretch/>
        </p:blipFill>
        <p:spPr>
          <a:xfrm>
            <a:off x="4256183" y="3506575"/>
            <a:ext cx="1883418" cy="15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type="title"/>
          </p:nvPr>
        </p:nvSpPr>
        <p:spPr>
          <a:xfrm>
            <a:off x="5349100" y="3506575"/>
            <a:ext cx="7905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ESP-32 Camera </a:t>
            </a:r>
            <a:endParaRPr sz="1000"/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7527450" y="4898675"/>
            <a:ext cx="8982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AT-09 BT module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flow?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Encoder logic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set up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</a:blip>
          <a:srcRect b="6011" l="15526" r="0" t="26136"/>
          <a:stretch/>
        </p:blipFill>
        <p:spPr>
          <a:xfrm>
            <a:off x="1014800" y="1371025"/>
            <a:ext cx="2764700" cy="308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 rotWithShape="1">
          <a:blip r:embed="rId4">
            <a:alphaModFix/>
          </a:blip>
          <a:srcRect b="1349" l="26640" r="11142" t="6237"/>
          <a:stretch/>
        </p:blipFill>
        <p:spPr>
          <a:xfrm>
            <a:off x="5229300" y="1371025"/>
            <a:ext cx="2764698" cy="3080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Problem statement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Features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Advantages and disadvantages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Design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System flow chart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Mathematics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Hexapod integration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Prototype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Practical Overview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Related</a:t>
            </a:r>
            <a:r>
              <a:rPr lang="en"/>
              <a:t> work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Applications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Innovative features and Unique selling proposition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Cost analysis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Next steps and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311700" y="1809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264" name="Google Shape;264;p32" title="mini project 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913" y="956750"/>
            <a:ext cx="7172179" cy="403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490250" y="526350"/>
            <a:ext cx="6271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Overview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311700" y="331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</a:t>
            </a:r>
            <a:endParaRPr/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311700" y="1086450"/>
            <a:ext cx="62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Several research efforts have been dedicated to enhancing search and rescue (SAR) operations through robotic innovations: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/>
              <a:t>Autonomous Aerial Robots</a:t>
            </a:r>
            <a:r>
              <a:rPr lang="en" sz="1200"/>
              <a:t>: Drones equipped with advanced algorithms can autonomously navigate disaster zones, providing real-time data to first responders.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/>
              <a:t>Soft Robotics</a:t>
            </a:r>
            <a:r>
              <a:rPr lang="en" sz="1200"/>
              <a:t>: Flexible robots inspired by biological organisms can adapt to complex terrains, improving navigation in hazardous environments.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/>
              <a:t>Collaborative Multi-Robot Systems</a:t>
            </a:r>
            <a:r>
              <a:rPr lang="en" sz="1200"/>
              <a:t>: Teams of heterogeneous robots, including ground and aerial units, work together to enhance efficiency in SAR missions.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/>
              <a:t>Bio-Inspired Design</a:t>
            </a:r>
            <a:r>
              <a:rPr lang="en" sz="1200"/>
              <a:t>: Robots with features modeled after animal physiology, such as moose-inspired hooves, demonstrate improved mobility in challenging terrains.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These advancements aim to address the limitations of traditional SAR methods, offering improved safety and efficiency in disaster response.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695"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00" y="1151275"/>
            <a:ext cx="2461825" cy="12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700" y="25981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311700" y="1266325"/>
            <a:ext cx="8520600" cy="15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Earthquakes</a:t>
            </a:r>
            <a:endParaRPr sz="1500"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Floods</a:t>
            </a:r>
            <a:endParaRPr sz="1500"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Wildfires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Industrial Accidents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000" y="3116025"/>
            <a:ext cx="4171299" cy="16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>
            <p:ph type="title"/>
          </p:nvPr>
        </p:nvSpPr>
        <p:spPr>
          <a:xfrm>
            <a:off x="405950" y="2458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features and Unique selling proposition</a:t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405950" y="3184200"/>
            <a:ext cx="8520600" cy="15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Stability in rough terrain</a:t>
            </a:r>
            <a:endParaRPr sz="1400"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reach places unreachable by humans</a:t>
            </a:r>
            <a:endParaRPr sz="1400"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Wireless communication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29248" y="973977"/>
            <a:ext cx="2400576" cy="1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143" y="944713"/>
            <a:ext cx="2344150" cy="131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8076"/>
              <a:buNone/>
            </a:pPr>
            <a:r>
              <a:rPr lang="en" sz="2600"/>
              <a:t>Innovative Features and Unique Selling Proposition</a:t>
            </a:r>
            <a:endParaRPr sz="2600"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Features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Gesture based control for hexapod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centric design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Unique Selling Proposition: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Expressive mobility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Customisable gestures</a:t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013" y="1676400"/>
            <a:ext cx="357187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</a:t>
            </a:r>
            <a:endParaRPr/>
          </a:p>
        </p:txBody>
      </p:sp>
      <p:sp>
        <p:nvSpPr>
          <p:cNvPr id="301" name="Google Shape;301;p37"/>
          <p:cNvSpPr txBox="1"/>
          <p:nvPr/>
        </p:nvSpPr>
        <p:spPr>
          <a:xfrm>
            <a:off x="786075" y="4122300"/>
            <a:ext cx="225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 of Materials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" name="Google Shape;302;p37"/>
          <p:cNvSpPr txBox="1"/>
          <p:nvPr>
            <p:ph type="title"/>
          </p:nvPr>
        </p:nvSpPr>
        <p:spPr>
          <a:xfrm>
            <a:off x="4586400" y="4471200"/>
            <a:ext cx="42459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 analysis  for  mass  production</a:t>
            </a:r>
            <a:endParaRPr b="0"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303" name="Google Shape;303;p37"/>
          <p:cNvGraphicFramePr/>
          <p:nvPr/>
        </p:nvGraphicFramePr>
        <p:xfrm>
          <a:off x="4103425" y="32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{7A99DB04-47BB-46AF-B9C3-9DB8D78BE85B}</a:tableStyleId>
              </a:tblPr>
              <a:tblGrid>
                <a:gridCol w="2317425"/>
                <a:gridCol w="2317425"/>
              </a:tblGrid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component 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Materials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$2,000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Actuators and sensors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Manufacturing Labour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Tooling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Compliance and testing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Marketing and distribution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Shipping and Packaging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Overhead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$4300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Advanced Wheelchair market price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$4365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4" name="Google Shape;304;p37"/>
          <p:cNvGraphicFramePr/>
          <p:nvPr/>
        </p:nvGraphicFramePr>
        <p:xfrm>
          <a:off x="311700" y="1168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{7A99DB04-47BB-46AF-B9C3-9DB8D78BE85B}</a:tableStyleId>
              </a:tblPr>
              <a:tblGrid>
                <a:gridCol w="2098600"/>
                <a:gridCol w="753050"/>
              </a:tblGrid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BS2 with Board of education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9g Servo motors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$45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3D print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$14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Arduino uno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ESP32 with camera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Bluetooth Module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Miscellaneous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$15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prototype cost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$224</a:t>
                      </a:r>
                      <a:endParaRPr b="1"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311700" y="1266325"/>
            <a:ext cx="571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gesture control device to control hexapod movement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an 18 DOF hexapod for enhanced stability and added features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more sensors for robot protection and rescue operations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8"/>
          <p:cNvPicPr preferRelativeResize="0"/>
          <p:nvPr/>
        </p:nvPicPr>
        <p:blipFill rotWithShape="1">
          <a:blip r:embed="rId3">
            <a:alphaModFix/>
          </a:blip>
          <a:srcRect b="0" l="18284" r="7657" t="0"/>
          <a:stretch/>
        </p:blipFill>
        <p:spPr>
          <a:xfrm>
            <a:off x="6260800" y="200675"/>
            <a:ext cx="2571498" cy="46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Revolutionize Search and Rescue operations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Enhances disaster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Scalable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versatile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Challenging with respect to system complexity and energy efficiency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https://ieeexplore.ieee.org/document/10434325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https://amprius.com/rescue-robots/#:~:text=Ability%20to%20access%20hard-to,victims%20in%20otherwise%20unreachable%20places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https://www.marketresearchfuture.com/reports/search-and-rescue-robots-market-10599#:~:text=Search%20and%20Rescue%20Robots%20Market%20Size%20was%20valued%20at%20USD,period%20(2024%20%2D%202030)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https://randomnerdtutorials.com/esp32-cam-video-streaming-face-recognition-arduino-ide/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https://ieeexplore.ieee.org/document/7041375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https://groups.csail.mit.edu/robotics-center/public_papers/Posa13.pdf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625" y="190475"/>
            <a:ext cx="3689351" cy="476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25" y="3215725"/>
            <a:ext cx="4525400" cy="16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221725" y="1342050"/>
            <a:ext cx="46368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increasing frequency and severity of natural disasters make traditional search-and-rescue operations challenging due to hazardous conditions and inaccessible terrain.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Rescue robots provide a critical solution by enhancing response efforts, navigating dangerous environments, and locating survivors more efficiently, ultimately improving disaster relief and saving lives.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409"/>
              <a:t>Six-legged locomotion provides stability in rough terrain navigation</a:t>
            </a:r>
            <a:endParaRPr sz="140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9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409"/>
              <a:t>Keyboard control for remote operation</a:t>
            </a:r>
            <a:endParaRPr sz="140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9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409"/>
              <a:t>Real-time video streaming with ESP32-CAM</a:t>
            </a:r>
            <a:endParaRPr sz="140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9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409"/>
              <a:t>Modular design for flexibility and upgrades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029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577" y="1952302"/>
            <a:ext cx="3006875" cy="20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features and instructions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2"/>
              <a:buFont typeface="Arial"/>
              <a:buChar char="●"/>
            </a:pPr>
            <a:r>
              <a:t/>
            </a:r>
            <a:endParaRPr sz="95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0555"/>
              <a:buFont typeface="Arial"/>
              <a:buNone/>
            </a:pPr>
            <a:r>
              <a:rPr lang="en"/>
              <a:t>Advantages 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Enhanced mobility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Remote controlled operation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Stability and redundancy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Real time video streaming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</a:t>
            </a:r>
            <a:r>
              <a:rPr lang="en" sz="1500"/>
              <a:t>dular &amp; scalable design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5507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Complexity (Design and control)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Energy consumption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Connectivity issue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Payload limitations</a:t>
            </a:r>
            <a:endParaRPr/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4755075" y="445025"/>
            <a:ext cx="42603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0555"/>
              <a:buFont typeface="Arial"/>
              <a:buNone/>
            </a:pPr>
            <a:r>
              <a:rPr lang="en"/>
              <a:t>Disadvantages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</a:t>
            </a:r>
            <a:endParaRPr/>
          </a:p>
        </p:txBody>
      </p:sp>
      <p:grpSp>
        <p:nvGrpSpPr>
          <p:cNvPr id="113" name="Google Shape;113;p20"/>
          <p:cNvGrpSpPr/>
          <p:nvPr/>
        </p:nvGrpSpPr>
        <p:grpSpPr>
          <a:xfrm>
            <a:off x="323525" y="1986800"/>
            <a:ext cx="2952113" cy="1525200"/>
            <a:chOff x="323525" y="1986800"/>
            <a:chExt cx="2952113" cy="1525200"/>
          </a:xfrm>
        </p:grpSpPr>
        <p:sp>
          <p:nvSpPr>
            <p:cNvPr id="114" name="Google Shape;114;p20"/>
            <p:cNvSpPr txBox="1"/>
            <p:nvPr/>
          </p:nvSpPr>
          <p:spPr>
            <a:xfrm>
              <a:off x="323525" y="1986800"/>
              <a:ext cx="2124000" cy="15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oboto"/>
                  <a:ea typeface="Roboto"/>
                  <a:cs typeface="Roboto"/>
                  <a:sym typeface="Roboto"/>
                </a:rPr>
                <a:t>Sense (peripherals)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Using camera live stream to view the scene of the disaster.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5" name="Google Shape;115;p20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9325A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6" name="Google Shape;116;p20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117" name="Google Shape;117;p20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Actuate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Servo states outputted as PWM signals to servos for actuation.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8" name="Google Shape;118;p20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56156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9" name="Google Shape;119;p20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120" name="Google Shape;120;p20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Controls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User controls hexapod through computer keyboard and sends signal to arduino through bluetooth module.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1" name="Google Shape;121;p20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771E86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22" name="Google Shape;122;p20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123" name="Google Shape;123;p20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" name="Google Shape;126;p20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27" name="Google Shape;127;p2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9325A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9325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" name="Google Shape;129;p20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30" name="Google Shape;130;p20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56156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0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5615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20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33" name="Google Shape;133;p20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771E86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0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771E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" name="Google Shape;135;p20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20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57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flow chart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266325"/>
            <a:ext cx="2392500" cy="12546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User-control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Python script for navigation input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3333150"/>
            <a:ext cx="2392500" cy="1479000"/>
          </a:xfrm>
          <a:prstGeom prst="rect">
            <a:avLst/>
          </a:prstGeom>
          <a:solidFill>
            <a:srgbClr val="D0E0E3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Esp-32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Live stream of hexapod view for accurate navigation.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6481600" y="1358413"/>
            <a:ext cx="2392500" cy="1070400"/>
          </a:xfrm>
          <a:prstGeom prst="rect">
            <a:avLst/>
          </a:prstGeom>
          <a:solidFill>
            <a:srgbClr val="FCE5CD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Arduino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Gait calculation for servo control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4572000" y="2428825"/>
            <a:ext cx="1498200" cy="11622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BS-2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Power regulator for Arduino and ESP-32</a:t>
            </a:r>
            <a:endParaRPr/>
          </a:p>
        </p:txBody>
      </p:sp>
      <p:cxnSp>
        <p:nvCxnSpPr>
          <p:cNvPr id="147" name="Google Shape;147;p21"/>
          <p:cNvCxnSpPr>
            <a:stCxn id="143" idx="3"/>
            <a:endCxn id="145" idx="1"/>
          </p:cNvCxnSpPr>
          <p:nvPr/>
        </p:nvCxnSpPr>
        <p:spPr>
          <a:xfrm>
            <a:off x="2704200" y="1893625"/>
            <a:ext cx="37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1"/>
          <p:cNvSpPr txBox="1"/>
          <p:nvPr/>
        </p:nvSpPr>
        <p:spPr>
          <a:xfrm>
            <a:off x="3944475" y="1489638"/>
            <a:ext cx="1133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Via Bluetooth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884475" y="-57300"/>
            <a:ext cx="66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481600" y="3022125"/>
            <a:ext cx="2392500" cy="18564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Hexapod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Hexapod locomotion with appropriate servo movement.</a:t>
            </a:r>
            <a:endParaRPr/>
          </a:p>
        </p:txBody>
      </p:sp>
      <p:cxnSp>
        <p:nvCxnSpPr>
          <p:cNvPr id="151" name="Google Shape;151;p21"/>
          <p:cNvCxnSpPr>
            <a:stCxn id="145" idx="2"/>
            <a:endCxn id="150" idx="0"/>
          </p:cNvCxnSpPr>
          <p:nvPr/>
        </p:nvCxnSpPr>
        <p:spPr>
          <a:xfrm>
            <a:off x="7677850" y="2428813"/>
            <a:ext cx="0" cy="5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1"/>
          <p:cNvCxnSpPr>
            <a:stCxn id="146" idx="0"/>
            <a:endCxn id="145" idx="1"/>
          </p:cNvCxnSpPr>
          <p:nvPr/>
        </p:nvCxnSpPr>
        <p:spPr>
          <a:xfrm flipH="1" rot="10800000">
            <a:off x="5321100" y="1893625"/>
            <a:ext cx="1160400" cy="535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1"/>
          <p:cNvCxnSpPr>
            <a:stCxn id="144" idx="0"/>
            <a:endCxn id="143" idx="2"/>
          </p:cNvCxnSpPr>
          <p:nvPr/>
        </p:nvCxnSpPr>
        <p:spPr>
          <a:xfrm rot="10800000">
            <a:off x="1507950" y="2521050"/>
            <a:ext cx="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2546976"/>
            <a:ext cx="648050" cy="6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991" y="896241"/>
            <a:ext cx="593400" cy="59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345" y="746974"/>
            <a:ext cx="763600" cy="51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8" y="3623373"/>
            <a:ext cx="1498200" cy="32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1"/>
          <p:cNvCxnSpPr>
            <a:stCxn id="146" idx="2"/>
            <a:endCxn id="150" idx="1"/>
          </p:cNvCxnSpPr>
          <p:nvPr/>
        </p:nvCxnSpPr>
        <p:spPr>
          <a:xfrm>
            <a:off x="5321100" y="3591025"/>
            <a:ext cx="1160400" cy="359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" name="Google Shape;1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4069" y="3774155"/>
            <a:ext cx="1160400" cy="103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8">
            <a:alphaModFix/>
          </a:blip>
          <a:srcRect b="9592" l="0" r="0" t="0"/>
          <a:stretch/>
        </p:blipFill>
        <p:spPr>
          <a:xfrm>
            <a:off x="2704200" y="2443649"/>
            <a:ext cx="1498201" cy="9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